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430" r:id="rId2"/>
    <p:sldId id="431" r:id="rId3"/>
    <p:sldId id="432" r:id="rId4"/>
    <p:sldId id="433" r:id="rId5"/>
    <p:sldId id="434" r:id="rId6"/>
    <p:sldId id="435" r:id="rId7"/>
    <p:sldId id="436" r:id="rId8"/>
    <p:sldId id="437" r:id="rId9"/>
    <p:sldId id="438" r:id="rId10"/>
    <p:sldId id="439" r:id="rId11"/>
    <p:sldId id="444" r:id="rId12"/>
    <p:sldId id="445" r:id="rId13"/>
    <p:sldId id="447" r:id="rId14"/>
    <p:sldId id="446" r:id="rId15"/>
    <p:sldId id="44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59B7E-5E86-44EE-82CE-D609D0B13316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45CF6-CF33-43F2-BE03-BCBDA2126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10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59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25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88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97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5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61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66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18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39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24216-1574-0227-C0C7-E4A8F40A8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8B837-47FB-35DF-58F6-69255016B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D641-EBA7-D104-896D-A9CAE5DAE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BA385-097B-F062-8A35-95414A9A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9D00-8940-B3F9-2065-4496D6DE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7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AC1A-4EAA-2774-C886-0F4F3852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5FAF4-11D6-1D61-70E7-679BDE12F4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86AD8-3773-5142-494E-BBD15A86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3584E-859E-2B58-7334-2A8B2454C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739E2-F065-112B-CDAB-44F45AA4D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2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1D8CDB-200C-A5BF-EB46-864255C19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1062AE-BD44-E221-5B74-292FB9254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E598F-A67C-284C-D4FB-2ACE46ABD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711E6-BB52-DCAE-E0C0-ABAE6C8C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A5044A-4BC6-34CE-ACAB-AEE010D9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9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5217-B5DC-6712-9BF8-9221F7BB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72267-7B68-E600-EB01-D37F84FA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C747F-72DD-9D46-C56B-50DEE1115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E57C3-91EA-E961-7DF5-7FD472286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E8E1-8CC3-C098-958C-4462044A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10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567E-88FE-D4FC-AEB3-FDA972D7C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72849-7701-9182-F6D7-4BB3806A5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6E40-71FD-5837-3944-671657F5E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CB9A8-CE4F-5753-C18B-292663E5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D02F8-42E8-E32F-8BD5-B28EAF5C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24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9E7A-0A5B-69EB-DA8F-9CD86961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F94C2-7B08-098A-948D-9D5463B656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2083D-1ABA-97DA-A537-7E8157A310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4762F-541C-9AF4-C2D4-B24984E2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F5646-60BD-8C9E-BB25-22F286AF5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A9AD9F-BDD6-B5D1-CBAE-81131D7C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8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914E-6C56-CF13-7B72-8CD8A4143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3D319-1CB3-2BB1-E4DB-C488C5988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82F5D-71F6-1D19-AC0F-40ECF9D125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1A858-7363-6548-CF3B-A86C7243C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CC4D9-706B-F736-1806-176F6FCD6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1EA165-0E92-AEE7-B871-7FFB5546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240E6E-8702-10B5-2F3E-5CFC6556F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AB9566-6091-DE87-E006-C254001E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3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ABE7C-E18A-9F52-13D1-5DE8C805B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CEF515-5B17-B87D-8AB8-BAA84118B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7CC00-E693-7C3F-90DA-4BB6A32D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909FC-29D9-0F83-5EB2-CB92BF59C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1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DC58F3-3D51-F9A2-9FB4-CE956845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CC9FD-BD71-1E6C-9831-3B078EC5E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789390-E8EE-0707-6AAF-40A215DFC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C695-2D40-81C4-3F0C-5B35330F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F66F-795C-E675-8145-8412A9F08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5738B-94D6-059A-F08A-A99566E46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BD09E-2248-BA92-C298-248253BC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C759B-5AE1-96BE-33BE-85F8A0D3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957F6A-2FD3-8934-748A-09774A8F9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1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8521-2C7D-385C-6E98-4B59DC0B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84B8E-8A94-1976-9E2D-FEDEC2811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5520A-D4C7-FDAC-7D54-8EBE313D5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2AD11-8D0F-9B6E-4BCD-605AFD45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6B590E-07B5-CDDD-25BF-03E6962D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72759-0CE0-06C8-AC4A-A890E29E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9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3A90B5-03D3-6C78-4755-DB552250F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96472-011E-55F6-89A0-FC976F8CD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8E2C8-8E3A-C5E0-6F5F-C459E55014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A77E8-5CF4-4816-9AE0-842C622B7E9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B599B-2682-08CD-7031-8A0105D692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C9442-ED44-CD57-D152-EF41C2534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40132-CB58-40C5-94FB-3930157090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tif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t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3.png"/><Relationship Id="rId4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6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tarry night sky&#10;&#10;Description automatically generated with medium confidence">
            <a:extLst>
              <a:ext uri="{FF2B5EF4-FFF2-40B4-BE49-F238E27FC236}">
                <a16:creationId xmlns:a16="http://schemas.microsoft.com/office/drawing/2014/main" id="{0650F5C8-2C34-8DBA-1535-A6C646133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06" y="2391147"/>
            <a:ext cx="3359684" cy="3417911"/>
          </a:xfrm>
          <a:prstGeom prst="rect">
            <a:avLst/>
          </a:prstGeom>
        </p:spPr>
      </p:pic>
      <p:pic>
        <p:nvPicPr>
          <p:cNvPr id="4" name="Picture 3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599F0FF7-ABCE-8ED0-26D4-C5D6F3EAC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564" y="2391147"/>
            <a:ext cx="3359684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42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925 (Ex: 820; Large: 105)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A560CA-C8D3-0B5A-E74A-AEBF2AAE2C5F}"/>
              </a:ext>
            </a:extLst>
          </p:cNvPr>
          <p:cNvSpPr txBox="1"/>
          <p:nvPr/>
        </p:nvSpPr>
        <p:spPr>
          <a:xfrm>
            <a:off x="76199" y="5751552"/>
            <a:ext cx="4439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17.5 % response to miRNA-21</a:t>
            </a:r>
          </a:p>
          <a:p>
            <a:r>
              <a:rPr lang="en-US" dirty="0"/>
              <a:t>           5 % response to GFP	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0681D-E899-FBEC-6B2D-A797B8F0AD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75" t="18666" r="51500" b="39778"/>
          <a:stretch/>
        </p:blipFill>
        <p:spPr>
          <a:xfrm>
            <a:off x="33120" y="2210871"/>
            <a:ext cx="4581375" cy="374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60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080E205-A379-A891-30D7-E7EFC93CB1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354" y="2396829"/>
            <a:ext cx="3353215" cy="3428115"/>
          </a:xfrm>
          <a:prstGeom prst="rect">
            <a:avLst/>
          </a:prstGeom>
        </p:spPr>
      </p:pic>
      <p:pic>
        <p:nvPicPr>
          <p:cNvPr id="6" name="Picture 5" descr="A black and white image of water drople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C151588-0525-C09C-31B8-A10EB2CF52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074" y="2396829"/>
            <a:ext cx="3347589" cy="3428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45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19998" y="178627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732 (Ex: 549; Large: 183)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192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A560CA-C8D3-0B5A-E74A-AEBF2AAE2C5F}"/>
              </a:ext>
            </a:extLst>
          </p:cNvPr>
          <p:cNvSpPr txBox="1"/>
          <p:nvPr/>
        </p:nvSpPr>
        <p:spPr>
          <a:xfrm>
            <a:off x="76199" y="5751552"/>
            <a:ext cx="4439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33 % response to miRNA-21</a:t>
            </a:r>
          </a:p>
          <a:p>
            <a:r>
              <a:rPr lang="en-US" dirty="0"/>
              <a:t>           4 %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486A6-643E-FCAC-9577-B7FD24CF81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39" t="19259" r="52604" b="41297"/>
          <a:stretch/>
        </p:blipFill>
        <p:spPr>
          <a:xfrm>
            <a:off x="103297" y="2365416"/>
            <a:ext cx="4273527" cy="34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2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BA43-604A-604B-7EF0-5D9C3E02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All particle count from 10 mouse plasma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316219A-24E5-2548-2F28-01CDC5E4EB5E}"/>
              </a:ext>
            </a:extLst>
          </p:cNvPr>
          <p:cNvGraphicFramePr>
            <a:graphicFrameLocks noGrp="1"/>
          </p:cNvGraphicFramePr>
          <p:nvPr/>
        </p:nvGraphicFramePr>
        <p:xfrm>
          <a:off x="128154" y="2747169"/>
          <a:ext cx="5773885" cy="2305050"/>
        </p:xfrm>
        <a:graphic>
          <a:graphicData uri="http://schemas.openxmlformats.org/drawingml/2006/table">
            <a:tbl>
              <a:tblPr/>
              <a:tblGrid>
                <a:gridCol w="630164">
                  <a:extLst>
                    <a:ext uri="{9D8B030D-6E8A-4147-A177-3AD203B41FA5}">
                      <a16:colId xmlns:a16="http://schemas.microsoft.com/office/drawing/2014/main" val="3308711099"/>
                    </a:ext>
                  </a:extLst>
                </a:gridCol>
                <a:gridCol w="504132">
                  <a:extLst>
                    <a:ext uri="{9D8B030D-6E8A-4147-A177-3AD203B41FA5}">
                      <a16:colId xmlns:a16="http://schemas.microsoft.com/office/drawing/2014/main" val="184118327"/>
                    </a:ext>
                  </a:extLst>
                </a:gridCol>
                <a:gridCol w="504132">
                  <a:extLst>
                    <a:ext uri="{9D8B030D-6E8A-4147-A177-3AD203B41FA5}">
                      <a16:colId xmlns:a16="http://schemas.microsoft.com/office/drawing/2014/main" val="3574624818"/>
                    </a:ext>
                  </a:extLst>
                </a:gridCol>
                <a:gridCol w="504132">
                  <a:extLst>
                    <a:ext uri="{9D8B030D-6E8A-4147-A177-3AD203B41FA5}">
                      <a16:colId xmlns:a16="http://schemas.microsoft.com/office/drawing/2014/main" val="960601771"/>
                    </a:ext>
                  </a:extLst>
                </a:gridCol>
                <a:gridCol w="504132">
                  <a:extLst>
                    <a:ext uri="{9D8B030D-6E8A-4147-A177-3AD203B41FA5}">
                      <a16:colId xmlns:a16="http://schemas.microsoft.com/office/drawing/2014/main" val="1272201239"/>
                    </a:ext>
                  </a:extLst>
                </a:gridCol>
                <a:gridCol w="504132">
                  <a:extLst>
                    <a:ext uri="{9D8B030D-6E8A-4147-A177-3AD203B41FA5}">
                      <a16:colId xmlns:a16="http://schemas.microsoft.com/office/drawing/2014/main" val="1444296034"/>
                    </a:ext>
                  </a:extLst>
                </a:gridCol>
                <a:gridCol w="504132">
                  <a:extLst>
                    <a:ext uri="{9D8B030D-6E8A-4147-A177-3AD203B41FA5}">
                      <a16:colId xmlns:a16="http://schemas.microsoft.com/office/drawing/2014/main" val="3526300333"/>
                    </a:ext>
                  </a:extLst>
                </a:gridCol>
                <a:gridCol w="504132">
                  <a:extLst>
                    <a:ext uri="{9D8B030D-6E8A-4147-A177-3AD203B41FA5}">
                      <a16:colId xmlns:a16="http://schemas.microsoft.com/office/drawing/2014/main" val="3615829651"/>
                    </a:ext>
                  </a:extLst>
                </a:gridCol>
                <a:gridCol w="606533">
                  <a:extLst>
                    <a:ext uri="{9D8B030D-6E8A-4147-A177-3AD203B41FA5}">
                      <a16:colId xmlns:a16="http://schemas.microsoft.com/office/drawing/2014/main" val="394927091"/>
                    </a:ext>
                  </a:extLst>
                </a:gridCol>
                <a:gridCol w="504132">
                  <a:extLst>
                    <a:ext uri="{9D8B030D-6E8A-4147-A177-3AD203B41FA5}">
                      <a16:colId xmlns:a16="http://schemas.microsoft.com/office/drawing/2014/main" val="1044310190"/>
                    </a:ext>
                  </a:extLst>
                </a:gridCol>
                <a:gridCol w="504132">
                  <a:extLst>
                    <a:ext uri="{9D8B030D-6E8A-4147-A177-3AD203B41FA5}">
                      <a16:colId xmlns:a16="http://schemas.microsoft.com/office/drawing/2014/main" val="3582890781"/>
                    </a:ext>
                  </a:extLst>
                </a:gridCol>
              </a:tblGrid>
              <a:tr h="209550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Particles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452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18119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96814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5/5/2022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95284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5/12/2022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806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5/19/2022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85280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5/26/2022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7474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6/2/2022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18080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6/9/2022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21425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6/16/2022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461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6/23/2022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86438"/>
                  </a:ext>
                </a:extLst>
              </a:tr>
            </a:tbl>
          </a:graphicData>
        </a:graphic>
      </p:graphicFrame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48268771-842E-F94B-35AC-00096501DF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" t="10773" r="774" b="6937"/>
          <a:stretch/>
        </p:blipFill>
        <p:spPr>
          <a:xfrm>
            <a:off x="6076958" y="2013527"/>
            <a:ext cx="5986888" cy="412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92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1E75-7CE7-1CB3-5B2C-65577531F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Retained exosome count from 10 mouse plasma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D8DC881-7CE5-DB5E-0FFD-CA461807B370}"/>
              </a:ext>
            </a:extLst>
          </p:cNvPr>
          <p:cNvGraphicFramePr>
            <a:graphicFrameLocks noGrp="1"/>
          </p:cNvGraphicFramePr>
          <p:nvPr/>
        </p:nvGraphicFramePr>
        <p:xfrm>
          <a:off x="118918" y="2798619"/>
          <a:ext cx="6217227" cy="2213480"/>
        </p:xfrm>
        <a:graphic>
          <a:graphicData uri="http://schemas.openxmlformats.org/drawingml/2006/table">
            <a:tbl>
              <a:tblPr/>
              <a:tblGrid>
                <a:gridCol w="678552">
                  <a:extLst>
                    <a:ext uri="{9D8B030D-6E8A-4147-A177-3AD203B41FA5}">
                      <a16:colId xmlns:a16="http://schemas.microsoft.com/office/drawing/2014/main" val="706207897"/>
                    </a:ext>
                  </a:extLst>
                </a:gridCol>
                <a:gridCol w="542841">
                  <a:extLst>
                    <a:ext uri="{9D8B030D-6E8A-4147-A177-3AD203B41FA5}">
                      <a16:colId xmlns:a16="http://schemas.microsoft.com/office/drawing/2014/main" val="4119784779"/>
                    </a:ext>
                  </a:extLst>
                </a:gridCol>
                <a:gridCol w="542841">
                  <a:extLst>
                    <a:ext uri="{9D8B030D-6E8A-4147-A177-3AD203B41FA5}">
                      <a16:colId xmlns:a16="http://schemas.microsoft.com/office/drawing/2014/main" val="226473745"/>
                    </a:ext>
                  </a:extLst>
                </a:gridCol>
                <a:gridCol w="542841">
                  <a:extLst>
                    <a:ext uri="{9D8B030D-6E8A-4147-A177-3AD203B41FA5}">
                      <a16:colId xmlns:a16="http://schemas.microsoft.com/office/drawing/2014/main" val="1751907362"/>
                    </a:ext>
                  </a:extLst>
                </a:gridCol>
                <a:gridCol w="542841">
                  <a:extLst>
                    <a:ext uri="{9D8B030D-6E8A-4147-A177-3AD203B41FA5}">
                      <a16:colId xmlns:a16="http://schemas.microsoft.com/office/drawing/2014/main" val="2949609193"/>
                    </a:ext>
                  </a:extLst>
                </a:gridCol>
                <a:gridCol w="542841">
                  <a:extLst>
                    <a:ext uri="{9D8B030D-6E8A-4147-A177-3AD203B41FA5}">
                      <a16:colId xmlns:a16="http://schemas.microsoft.com/office/drawing/2014/main" val="3946467076"/>
                    </a:ext>
                  </a:extLst>
                </a:gridCol>
                <a:gridCol w="542841">
                  <a:extLst>
                    <a:ext uri="{9D8B030D-6E8A-4147-A177-3AD203B41FA5}">
                      <a16:colId xmlns:a16="http://schemas.microsoft.com/office/drawing/2014/main" val="2027109077"/>
                    </a:ext>
                  </a:extLst>
                </a:gridCol>
                <a:gridCol w="542841">
                  <a:extLst>
                    <a:ext uri="{9D8B030D-6E8A-4147-A177-3AD203B41FA5}">
                      <a16:colId xmlns:a16="http://schemas.microsoft.com/office/drawing/2014/main" val="1784240711"/>
                    </a:ext>
                  </a:extLst>
                </a:gridCol>
                <a:gridCol w="653106">
                  <a:extLst>
                    <a:ext uri="{9D8B030D-6E8A-4147-A177-3AD203B41FA5}">
                      <a16:colId xmlns:a16="http://schemas.microsoft.com/office/drawing/2014/main" val="1014673724"/>
                    </a:ext>
                  </a:extLst>
                </a:gridCol>
                <a:gridCol w="542841">
                  <a:extLst>
                    <a:ext uri="{9D8B030D-6E8A-4147-A177-3AD203B41FA5}">
                      <a16:colId xmlns:a16="http://schemas.microsoft.com/office/drawing/2014/main" val="2613680492"/>
                    </a:ext>
                  </a:extLst>
                </a:gridCol>
                <a:gridCol w="542841">
                  <a:extLst>
                    <a:ext uri="{9D8B030D-6E8A-4147-A177-3AD203B41FA5}">
                      <a16:colId xmlns:a16="http://schemas.microsoft.com/office/drawing/2014/main" val="3948977320"/>
                    </a:ext>
                  </a:extLst>
                </a:gridCol>
              </a:tblGrid>
              <a:tr h="308480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Retained Exosomes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988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3543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0248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5/5/2022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2777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5/12/2022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4208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5/19/2022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279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5/26/2022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0192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6/2/2022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47756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6/9/2022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354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6/16/2022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92125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6/23/2022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3269558"/>
                  </a:ext>
                </a:extLst>
              </a:tr>
            </a:tbl>
          </a:graphicData>
        </a:graphic>
      </p:graphicFrame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FF75F88-18C6-4EC2-E285-2A5BFBC9CA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t="9697" r="774" b="5324"/>
          <a:stretch/>
        </p:blipFill>
        <p:spPr>
          <a:xfrm>
            <a:off x="6474692" y="2170547"/>
            <a:ext cx="5598390" cy="400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62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D709-8538-21ED-E0FE-9BB78E80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MIR-21 occurrence among retained exosomes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EE7B207-969E-4A84-D9B7-FA754A825FB4}"/>
              </a:ext>
            </a:extLst>
          </p:cNvPr>
          <p:cNvGraphicFramePr>
            <a:graphicFrameLocks noGrp="1"/>
          </p:cNvGraphicFramePr>
          <p:nvPr/>
        </p:nvGraphicFramePr>
        <p:xfrm>
          <a:off x="109682" y="2953544"/>
          <a:ext cx="5773878" cy="2095500"/>
        </p:xfrm>
        <a:graphic>
          <a:graphicData uri="http://schemas.openxmlformats.org/drawingml/2006/table">
            <a:tbl>
              <a:tblPr/>
              <a:tblGrid>
                <a:gridCol w="630165">
                  <a:extLst>
                    <a:ext uri="{9D8B030D-6E8A-4147-A177-3AD203B41FA5}">
                      <a16:colId xmlns:a16="http://schemas.microsoft.com/office/drawing/2014/main" val="2263136566"/>
                    </a:ext>
                  </a:extLst>
                </a:gridCol>
                <a:gridCol w="504131">
                  <a:extLst>
                    <a:ext uri="{9D8B030D-6E8A-4147-A177-3AD203B41FA5}">
                      <a16:colId xmlns:a16="http://schemas.microsoft.com/office/drawing/2014/main" val="2405005300"/>
                    </a:ext>
                  </a:extLst>
                </a:gridCol>
                <a:gridCol w="504131">
                  <a:extLst>
                    <a:ext uri="{9D8B030D-6E8A-4147-A177-3AD203B41FA5}">
                      <a16:colId xmlns:a16="http://schemas.microsoft.com/office/drawing/2014/main" val="2289755006"/>
                    </a:ext>
                  </a:extLst>
                </a:gridCol>
                <a:gridCol w="504131">
                  <a:extLst>
                    <a:ext uri="{9D8B030D-6E8A-4147-A177-3AD203B41FA5}">
                      <a16:colId xmlns:a16="http://schemas.microsoft.com/office/drawing/2014/main" val="3888259298"/>
                    </a:ext>
                  </a:extLst>
                </a:gridCol>
                <a:gridCol w="504131">
                  <a:extLst>
                    <a:ext uri="{9D8B030D-6E8A-4147-A177-3AD203B41FA5}">
                      <a16:colId xmlns:a16="http://schemas.microsoft.com/office/drawing/2014/main" val="156614072"/>
                    </a:ext>
                  </a:extLst>
                </a:gridCol>
                <a:gridCol w="504131">
                  <a:extLst>
                    <a:ext uri="{9D8B030D-6E8A-4147-A177-3AD203B41FA5}">
                      <a16:colId xmlns:a16="http://schemas.microsoft.com/office/drawing/2014/main" val="2922964583"/>
                    </a:ext>
                  </a:extLst>
                </a:gridCol>
                <a:gridCol w="504131">
                  <a:extLst>
                    <a:ext uri="{9D8B030D-6E8A-4147-A177-3AD203B41FA5}">
                      <a16:colId xmlns:a16="http://schemas.microsoft.com/office/drawing/2014/main" val="4803603"/>
                    </a:ext>
                  </a:extLst>
                </a:gridCol>
                <a:gridCol w="504131">
                  <a:extLst>
                    <a:ext uri="{9D8B030D-6E8A-4147-A177-3AD203B41FA5}">
                      <a16:colId xmlns:a16="http://schemas.microsoft.com/office/drawing/2014/main" val="3201089954"/>
                    </a:ext>
                  </a:extLst>
                </a:gridCol>
                <a:gridCol w="606534">
                  <a:extLst>
                    <a:ext uri="{9D8B030D-6E8A-4147-A177-3AD203B41FA5}">
                      <a16:colId xmlns:a16="http://schemas.microsoft.com/office/drawing/2014/main" val="139597230"/>
                    </a:ext>
                  </a:extLst>
                </a:gridCol>
                <a:gridCol w="504131">
                  <a:extLst>
                    <a:ext uri="{9D8B030D-6E8A-4147-A177-3AD203B41FA5}">
                      <a16:colId xmlns:a16="http://schemas.microsoft.com/office/drawing/2014/main" val="146753156"/>
                    </a:ext>
                  </a:extLst>
                </a:gridCol>
                <a:gridCol w="504131">
                  <a:extLst>
                    <a:ext uri="{9D8B030D-6E8A-4147-A177-3AD203B41FA5}">
                      <a16:colId xmlns:a16="http://schemas.microsoft.com/office/drawing/2014/main" val="2240304411"/>
                    </a:ext>
                  </a:extLst>
                </a:gridCol>
              </a:tblGrid>
              <a:tr h="190500">
                <a:tc gridSpan="11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MIR-21 Occurrence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197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9624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4/28/2022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2641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5/5/2022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188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5/12/2022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0056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5/19/2022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199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5/26/2022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2908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6/2/2022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87594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6/9/2022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48147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6/16/2022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4173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6/23/2022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681811"/>
                  </a:ext>
                </a:extLst>
              </a:tr>
            </a:tbl>
          </a:graphicData>
        </a:graphic>
      </p:graphicFrame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1876E26-C12E-3F1B-6493-A225F0E5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7" t="7548" r="2543" b="6312"/>
          <a:stretch/>
        </p:blipFill>
        <p:spPr>
          <a:xfrm>
            <a:off x="6096000" y="2205882"/>
            <a:ext cx="5773879" cy="42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34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E52F-D71E-DC69-5A6A-5BA6C848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237" y="0"/>
            <a:ext cx="6920347" cy="858333"/>
          </a:xfrm>
        </p:spPr>
        <p:txBody>
          <a:bodyPr>
            <a:normAutofit/>
          </a:bodyPr>
          <a:lstStyle/>
          <a:p>
            <a:r>
              <a:rPr lang="en-US" sz="3600" dirty="0"/>
              <a:t>Time vs Retained Exosomes</a:t>
            </a:r>
          </a:p>
        </p:txBody>
      </p:sp>
      <p:pic>
        <p:nvPicPr>
          <p:cNvPr id="10" name="Picture 9" descr="A picture containing text, rain&#10;&#10;Description automatically generated">
            <a:extLst>
              <a:ext uri="{FF2B5EF4-FFF2-40B4-BE49-F238E27FC236}">
                <a16:creationId xmlns:a16="http://schemas.microsoft.com/office/drawing/2014/main" id="{6BD1EA1A-2F66-09A4-41D6-FE6D437597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6" t="6195" r="6707" b="8821"/>
          <a:stretch/>
        </p:blipFill>
        <p:spPr>
          <a:xfrm>
            <a:off x="1921163" y="623388"/>
            <a:ext cx="8109527" cy="60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7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CE52F-D71E-DC69-5A6A-5BA6C8484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331" y="0"/>
            <a:ext cx="6920347" cy="858333"/>
          </a:xfrm>
        </p:spPr>
        <p:txBody>
          <a:bodyPr>
            <a:normAutofit/>
          </a:bodyPr>
          <a:lstStyle/>
          <a:p>
            <a:r>
              <a:rPr lang="en-US" sz="3600" dirty="0"/>
              <a:t>Tumor Size vs Retained Exosomes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F0A9BBB-50FC-5597-4FA7-128579497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4" t="7075" r="7852" b="8163"/>
          <a:stretch/>
        </p:blipFill>
        <p:spPr>
          <a:xfrm>
            <a:off x="1959429" y="830425"/>
            <a:ext cx="7707086" cy="588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51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0BB62C-1969-08CC-3F56-43F07409C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9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305" y="2433293"/>
            <a:ext cx="3329357" cy="3318259"/>
          </a:xfrm>
          <a:prstGeom prst="rect">
            <a:avLst/>
          </a:prstGeom>
        </p:spPr>
      </p:pic>
      <p:pic>
        <p:nvPicPr>
          <p:cNvPr id="3" name="Picture 2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B2C85381-06E9-7A9A-C601-D13BAC54B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84" y="2433293"/>
            <a:ext cx="3329357" cy="3318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43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452 (Ex: 337; Large: 115)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77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A036B3-57BF-5131-6AD1-085E13DA4546}"/>
              </a:ext>
            </a:extLst>
          </p:cNvPr>
          <p:cNvSpPr txBox="1"/>
          <p:nvPr/>
        </p:nvSpPr>
        <p:spPr>
          <a:xfrm>
            <a:off x="76200" y="5751552"/>
            <a:ext cx="4542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31 % response to miRNA-21</a:t>
            </a:r>
          </a:p>
          <a:p>
            <a:r>
              <a:rPr lang="en-US" dirty="0"/>
              <a:t>            0 %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38779-9957-F648-0276-14005D7594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137" t="18855" r="52197" b="40876"/>
          <a:stretch/>
        </p:blipFill>
        <p:spPr>
          <a:xfrm>
            <a:off x="168656" y="2260432"/>
            <a:ext cx="4313445" cy="366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50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FCB21156-566C-64FE-61AE-E0D5FADDB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75" y="2391147"/>
            <a:ext cx="3441721" cy="3453290"/>
          </a:xfrm>
          <a:prstGeom prst="rect">
            <a:avLst/>
          </a:prstGeom>
        </p:spPr>
      </p:pic>
      <p:pic>
        <p:nvPicPr>
          <p:cNvPr id="12" name="Picture 11" descr="A picture containing star, outdoor object, night sky, slope&#10;&#10;Description automatically generated">
            <a:extLst>
              <a:ext uri="{FF2B5EF4-FFF2-40B4-BE49-F238E27FC236}">
                <a16:creationId xmlns:a16="http://schemas.microsoft.com/office/drawing/2014/main" id="{0495017F-1A33-31A4-7E25-A3A3360C9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91147"/>
            <a:ext cx="3441721" cy="34475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43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443 (Ex: 373; Large: 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56528F-6060-6F57-9FAE-00617CAFAAF3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37 % response to miRNA-21</a:t>
            </a:r>
          </a:p>
          <a:p>
            <a:r>
              <a:rPr lang="en-US" dirty="0"/>
              <a:t>           0 % response to GFP	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BABF5-FF2F-D6C1-81A7-F4307300E7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33" t="20185" r="51771" b="40926"/>
          <a:stretch/>
        </p:blipFill>
        <p:spPr>
          <a:xfrm>
            <a:off x="173345" y="2347997"/>
            <a:ext cx="4371630" cy="349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59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night, white, night sky&#10;&#10;Description automatically generated">
            <a:extLst>
              <a:ext uri="{FF2B5EF4-FFF2-40B4-BE49-F238E27FC236}">
                <a16:creationId xmlns:a16="http://schemas.microsoft.com/office/drawing/2014/main" id="{352EE6B3-0923-BA98-AD58-8362B6FF5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793" y="2391147"/>
            <a:ext cx="3290030" cy="3417911"/>
          </a:xfrm>
          <a:prstGeom prst="rect">
            <a:avLst/>
          </a:prstGeom>
        </p:spPr>
      </p:pic>
      <p:pic>
        <p:nvPicPr>
          <p:cNvPr id="3" name="Picture 2" descr="A picture containing outdoor, star, outdoor object, night sky&#10;&#10;Description automatically generated">
            <a:extLst>
              <a:ext uri="{FF2B5EF4-FFF2-40B4-BE49-F238E27FC236}">
                <a16:creationId xmlns:a16="http://schemas.microsoft.com/office/drawing/2014/main" id="{3F5C2D92-D97D-F0AD-AE2C-630615AD8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32" y="2391147"/>
            <a:ext cx="3290030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43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549 (Ex: 405; Large: 144)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A560CA-C8D3-0B5A-E74A-AEBF2AAE2C5F}"/>
              </a:ext>
            </a:extLst>
          </p:cNvPr>
          <p:cNvSpPr txBox="1"/>
          <p:nvPr/>
        </p:nvSpPr>
        <p:spPr>
          <a:xfrm>
            <a:off x="76199" y="5751552"/>
            <a:ext cx="4439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33 % response to miRNA-21</a:t>
            </a:r>
          </a:p>
          <a:p>
            <a:r>
              <a:rPr lang="en-US" dirty="0"/>
              <a:t>           0 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83504-2A88-2441-496B-0B2C5C4EE2E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31" t="19259" r="52083" b="40741"/>
          <a:stretch/>
        </p:blipFill>
        <p:spPr>
          <a:xfrm>
            <a:off x="76199" y="2391146"/>
            <a:ext cx="4331464" cy="36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3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1CA30215-8386-B30A-9C8F-9232E457B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4000"/>
                    </a14:imgEffect>
                    <a14:imgEffect>
                      <a14:brightnessContrast bright="-61000"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593" y="2436483"/>
            <a:ext cx="3315069" cy="3315069"/>
          </a:xfrm>
          <a:prstGeom prst="rect">
            <a:avLst/>
          </a:prstGeom>
        </p:spPr>
      </p:pic>
      <p:pic>
        <p:nvPicPr>
          <p:cNvPr id="12" name="Picture 11" descr="A picture containing star, outdoor object, night, light&#10;&#10;Description automatically generated">
            <a:extLst>
              <a:ext uri="{FF2B5EF4-FFF2-40B4-BE49-F238E27FC236}">
                <a16:creationId xmlns:a16="http://schemas.microsoft.com/office/drawing/2014/main" id="{3D6F3F0F-E946-C473-3602-DA9DD4BBB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97" y="2409450"/>
            <a:ext cx="3329357" cy="33237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44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858 (Ex: 745; Large: 153)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A036B3-57BF-5131-6AD1-085E13DA4546}"/>
              </a:ext>
            </a:extLst>
          </p:cNvPr>
          <p:cNvSpPr txBox="1"/>
          <p:nvPr/>
        </p:nvSpPr>
        <p:spPr>
          <a:xfrm>
            <a:off x="76200" y="5751552"/>
            <a:ext cx="4542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47 % response to miRNA-21</a:t>
            </a:r>
          </a:p>
          <a:p>
            <a:r>
              <a:rPr lang="en-US" dirty="0"/>
              <a:t>            7 % response to GFP	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03527E-D8D1-EE0C-CBBF-A491C2853A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05" t="19814" r="52187" b="41111"/>
          <a:stretch/>
        </p:blipFill>
        <p:spPr>
          <a:xfrm>
            <a:off x="213943" y="2391146"/>
            <a:ext cx="4241615" cy="341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11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5180A59-6B14-D86A-291E-A172F0E4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99" y="2391147"/>
            <a:ext cx="3460127" cy="3448535"/>
          </a:xfrm>
          <a:prstGeom prst="rect">
            <a:avLst/>
          </a:prstGeom>
        </p:spPr>
      </p:pic>
      <p:pic>
        <p:nvPicPr>
          <p:cNvPr id="3" name="Picture 2" descr="A picture containing night, outdoor object, star, dark&#10;&#10;Description automatically generated">
            <a:extLst>
              <a:ext uri="{FF2B5EF4-FFF2-40B4-BE49-F238E27FC236}">
                <a16:creationId xmlns:a16="http://schemas.microsoft.com/office/drawing/2014/main" id="{888CF0F2-FCAD-50D2-45E0-7801FC785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096" y="2391147"/>
            <a:ext cx="3454330" cy="34485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44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686 (Ex: 572; Large: 114)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56528F-6060-6F57-9FAE-00617CAFAAF3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41 % response to miRNA-21</a:t>
            </a:r>
          </a:p>
          <a:p>
            <a:r>
              <a:rPr lang="en-US" dirty="0"/>
              <a:t>           6 %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0C58ED-AA2E-5190-0386-8CCAAB50D7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17" t="19815" r="52187" b="41852"/>
          <a:stretch/>
        </p:blipFill>
        <p:spPr>
          <a:xfrm>
            <a:off x="273359" y="2391147"/>
            <a:ext cx="4227389" cy="33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8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FF3AF492-975A-FB2B-8470-9C2FAC49A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632" y="2405043"/>
            <a:ext cx="3290030" cy="34281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44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748 (Ex: 573; Large: 175)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213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A560CA-C8D3-0B5A-E74A-AEBF2AAE2C5F}"/>
              </a:ext>
            </a:extLst>
          </p:cNvPr>
          <p:cNvSpPr txBox="1"/>
          <p:nvPr/>
        </p:nvSpPr>
        <p:spPr>
          <a:xfrm>
            <a:off x="76199" y="5751552"/>
            <a:ext cx="4439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37 % response to miRNA-21</a:t>
            </a:r>
          </a:p>
          <a:p>
            <a:r>
              <a:rPr lang="en-US" dirty="0"/>
              <a:t>           4 % response to GFP	</a:t>
            </a:r>
          </a:p>
          <a:p>
            <a:endParaRPr lang="en-US" dirty="0"/>
          </a:p>
        </p:txBody>
      </p:sp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A98B5DDB-9EA4-445F-0934-5A5FAF5D9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976" y="2405043"/>
            <a:ext cx="3290030" cy="34281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2C4BD-7CEB-C978-CE77-72EEB6E4EF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23" t="19629" r="52291" b="41297"/>
          <a:stretch/>
        </p:blipFill>
        <p:spPr>
          <a:xfrm>
            <a:off x="208055" y="2370011"/>
            <a:ext cx="4251916" cy="34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0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tar, dark, outdoor object&#10;&#10;Description automatically generated">
            <a:extLst>
              <a:ext uri="{FF2B5EF4-FFF2-40B4-BE49-F238E27FC236}">
                <a16:creationId xmlns:a16="http://schemas.microsoft.com/office/drawing/2014/main" id="{390265B2-BACC-9EE0-DCAF-58746585D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245" y="2480143"/>
            <a:ext cx="3315068" cy="3315068"/>
          </a:xfrm>
          <a:prstGeom prst="rect">
            <a:avLst/>
          </a:prstGeom>
        </p:spPr>
      </p:pic>
      <p:pic>
        <p:nvPicPr>
          <p:cNvPr id="5" name="Picture 4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B8BA10ED-967A-7F72-4D28-9B358E289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302" y="2480143"/>
            <a:ext cx="3315069" cy="3315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45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770 (Ex: 672; Large: 98)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183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A036B3-57BF-5131-6AD1-085E13DA4546}"/>
              </a:ext>
            </a:extLst>
          </p:cNvPr>
          <p:cNvSpPr txBox="1"/>
          <p:nvPr/>
        </p:nvSpPr>
        <p:spPr>
          <a:xfrm>
            <a:off x="76200" y="5751552"/>
            <a:ext cx="4542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44 % response to miRNA-21</a:t>
            </a:r>
          </a:p>
          <a:p>
            <a:r>
              <a:rPr lang="en-US" dirty="0"/>
              <a:t>            6 %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7CCB9-D371-FA08-4889-AA06D5FE95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726" t="20185" r="52083" b="40185"/>
          <a:stretch/>
        </p:blipFill>
        <p:spPr>
          <a:xfrm>
            <a:off x="238990" y="2480143"/>
            <a:ext cx="4185928" cy="343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35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white image of water droplets o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74B5BC67-9EFF-A180-6722-948702853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438" y="2395561"/>
            <a:ext cx="3444174" cy="3455731"/>
          </a:xfrm>
          <a:prstGeom prst="rect">
            <a:avLst/>
          </a:prstGeom>
        </p:spPr>
      </p:pic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8F30CB01-AAC7-3DDA-E0D1-0C98DD8CC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000"/>
                    </a14:imgEffect>
                    <a14:imgEffect>
                      <a14:brightnessContrast brigh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601" y="2391147"/>
            <a:ext cx="3454330" cy="34601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45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621 (Ex: 502; Large: 119)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56528F-6060-6F57-9FAE-00617CAFAAF3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29 % response to miRNA-21</a:t>
            </a:r>
          </a:p>
          <a:p>
            <a:r>
              <a:rPr lang="en-US" dirty="0"/>
              <a:t>            7 % response to GFP	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159F2-E6F7-834F-6DB5-D8C49FFF35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146" t="19630" r="52604" b="40555"/>
          <a:stretch/>
        </p:blipFill>
        <p:spPr>
          <a:xfrm>
            <a:off x="124690" y="2281301"/>
            <a:ext cx="4184361" cy="356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0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914</Words>
  <Application>Microsoft Office PowerPoint</Application>
  <PresentationFormat>Widescreen</PresentationFormat>
  <Paragraphs>446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particle count from 10 mouse plasma</vt:lpstr>
      <vt:lpstr>Retained exosome count from 10 mouse plasma</vt:lpstr>
      <vt:lpstr>MIR-21 occurrence among retained exosomes</vt:lpstr>
      <vt:lpstr>Time vs Retained Exosomes</vt:lpstr>
      <vt:lpstr>Tumor Size vs Retained Exosomes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Sadman Mallick</dc:creator>
  <cp:lastModifiedBy>Sadman Mallick</cp:lastModifiedBy>
  <cp:revision>1</cp:revision>
  <dcterms:created xsi:type="dcterms:W3CDTF">2024-02-25T22:52:09Z</dcterms:created>
  <dcterms:modified xsi:type="dcterms:W3CDTF">2024-02-25T22:52:30Z</dcterms:modified>
</cp:coreProperties>
</file>